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14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defRPr sz="1200" b="0" i="0" u="none" strike="noStrike" cap="none" baseline="0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rnd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defRPr sz="1200" b="0" i="0" u="none" strike="noStrike" cap="none" baseline="0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spcBef>
                <a:spcPts val="0"/>
              </a:spcBef>
              <a:defRPr sz="1200" b="0" i="0" u="none" strike="noStrike" cap="none" baseline="0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6199149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3884612" y="8685211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6" name="Shape 3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43" name="Shape 4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lt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1243012"/>
            <a:ext cx="7239000" cy="6683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2408236"/>
            <a:ext cx="5714999" cy="25939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indent="-2857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0858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4287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7716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1145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4574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28003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1432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bg>
      <p:bgPr>
        <a:solidFill>
          <a:schemeClr val="lt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457200" y="1243012"/>
            <a:ext cx="7239000" cy="6683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457200" y="2408236"/>
            <a:ext cx="5714999" cy="25939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indent="-2857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0858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4287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7716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1145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4574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28003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143250" indent="-234950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title"/>
          </p:nvPr>
        </p:nvSpPr>
        <p:spPr>
          <a:xfrm>
            <a:off x="457200" y="1243012"/>
            <a:ext cx="7239000" cy="6683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0" marR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200" b="0" i="0" u="none" strike="noStrike" cap="none" baseline="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body" idx="1"/>
          </p:nvPr>
        </p:nvSpPr>
        <p:spPr>
          <a:xfrm>
            <a:off x="457200" y="2408236"/>
            <a:ext cx="5714999" cy="25939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 b="0" i="0" u="none" strike="noStrike" cap="none" baseline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742950" marR="0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 b="0" i="0" u="none" strike="noStrike" cap="none" baseline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085850" marR="0" indent="-234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 b="0" i="0" u="none" strike="noStrike" cap="none" baseline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428750" marR="0" indent="-234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 b="0" i="0" u="none" strike="noStrike" cap="none" baseline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1771650" marR="0" indent="-234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 b="0" i="0" u="none" strike="noStrike" cap="none" baseline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114550" marR="0" indent="-234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 b="0" i="0" u="none" strike="noStrike" cap="none" baseline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2457450" marR="0" indent="-234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 b="0" i="0" u="none" strike="noStrike" cap="none" baseline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2800350" marR="0" indent="-234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 b="0" i="0" u="none" strike="noStrike" cap="none" baseline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3143250" marR="0" indent="-234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defRPr sz="2800" b="0" i="0" u="none" strike="noStrike" cap="none" baseline="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  <p:pic>
        <p:nvPicPr>
          <p:cNvPr id="11" name="Shape 11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841375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a/pdx.edu/spreadsheet/ccc?key=0ArLR9vgjIFHGdEpqZVF6TjY2MGF2ZFhTUk1vRUlDLWc&amp;usp=drive_web#gid=0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cs.google.com/a/pdx.edu/forms/d/11gqJZgfOTSuBC6O4ZvPk05gzvervjQfYdB0bhXgzctQ/viewanalytics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Shape 1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5586" cy="6859586"/>
          </a:xfrm>
          <a:prstGeom prst="rect">
            <a:avLst/>
          </a:prstGeom>
        </p:spPr>
      </p:pic>
      <p:sp>
        <p:nvSpPr>
          <p:cNvPr id="20" name="Shape 20"/>
          <p:cNvSpPr/>
          <p:nvPr/>
        </p:nvSpPr>
        <p:spPr>
          <a:xfrm>
            <a:off x="0" y="0"/>
            <a:ext cx="9144000" cy="2286000"/>
          </a:xfrm>
          <a:prstGeom prst="rect">
            <a:avLst/>
          </a:prstGeom>
          <a:solidFill>
            <a:srgbClr val="5B7D1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" name="Shape 21"/>
          <p:cNvSpPr txBox="1"/>
          <p:nvPr/>
        </p:nvSpPr>
        <p:spPr>
          <a:xfrm>
            <a:off x="0" y="5486400"/>
            <a:ext cx="9144000" cy="13715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2" name="Shape 22"/>
          <p:cNvSpPr txBox="1"/>
          <p:nvPr/>
        </p:nvSpPr>
        <p:spPr>
          <a:xfrm>
            <a:off x="495300" y="282575"/>
            <a:ext cx="8153399" cy="1720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60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rPr>
              <a:t>Surveys</a:t>
            </a:r>
          </a:p>
          <a:p>
            <a:pPr marL="0" marR="0" lvl="0" indent="0" algn="l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Shape 23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0" y="5940425"/>
            <a:ext cx="9144000" cy="841375"/>
          </a:xfrm>
          <a:prstGeom prst="rect">
            <a:avLst/>
          </a:prstGeom>
        </p:spPr>
      </p:pic>
      <p:sp>
        <p:nvSpPr>
          <p:cNvPr id="24" name="Shape 24"/>
          <p:cNvSpPr txBox="1"/>
          <p:nvPr/>
        </p:nvSpPr>
        <p:spPr>
          <a:xfrm>
            <a:off x="0" y="5486405"/>
            <a:ext cx="6390599" cy="13343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lnSpc>
                <a:spcPct val="75000"/>
              </a:lnSpc>
              <a:spcBef>
                <a:spcPts val="0"/>
              </a:spcBef>
              <a:buNone/>
            </a:pPr>
            <a:r>
              <a:rPr lang="en-US" sz="25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Presenters: </a:t>
            </a:r>
          </a:p>
          <a:p>
            <a:pPr lvl="0" algn="ctr" rtl="0">
              <a:lnSpc>
                <a:spcPct val="75000"/>
              </a:lnSpc>
              <a:spcBef>
                <a:spcPts val="0"/>
              </a:spcBef>
              <a:buNone/>
            </a:pPr>
            <a:r>
              <a:rPr lang="en-US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Michael Ames Connor, Lisa McConachie, </a:t>
            </a:r>
          </a:p>
          <a:p>
            <a:pPr lvl="0" algn="ctr" rtl="0">
              <a:lnSpc>
                <a:spcPct val="75000"/>
              </a:lnSpc>
              <a:spcBef>
                <a:spcPts val="0"/>
              </a:spcBef>
              <a:buNone/>
            </a:pPr>
            <a:r>
              <a:rPr lang="en-US" sz="1800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Meredith Michaud, Donna Webb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313425" y="846300"/>
            <a:ext cx="7382700" cy="707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Google Forms: Survey Results </a:t>
            </a:r>
          </a:p>
        </p:txBody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381975" y="1825000"/>
            <a:ext cx="8282700" cy="4847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91" name="Shape 9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82834" y="1870750"/>
            <a:ext cx="7680989" cy="396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313425" y="846300"/>
            <a:ext cx="7382700" cy="707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Google Forms: Survey Results 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381975" y="1825000"/>
            <a:ext cx="8282700" cy="4847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99" name="Shape 99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26850" y="1824998"/>
            <a:ext cx="7626974" cy="4336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313425" y="846300"/>
            <a:ext cx="7382700" cy="707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Google Forms: Survey Results </a:t>
            </a:r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381975" y="1825000"/>
            <a:ext cx="8282700" cy="4847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107" name="Shape 10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81975" y="2308950"/>
            <a:ext cx="8282699" cy="2369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313425" y="846300"/>
            <a:ext cx="7382700" cy="707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Google Forms: Survey Results </a:t>
            </a:r>
          </a:p>
        </p:txBody>
      </p:sp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381975" y="1825000"/>
            <a:ext cx="8282700" cy="4847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115" name="Shape 11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64762" y="1935324"/>
            <a:ext cx="8517124" cy="425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313425" y="846300"/>
            <a:ext cx="7382700" cy="707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Google Forms: Survey Results </a:t>
            </a:r>
          </a:p>
        </p:txBody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381975" y="1825000"/>
            <a:ext cx="8282700" cy="4847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</a:rPr>
              <a:t>What you get:</a:t>
            </a:r>
          </a:p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</a:rPr>
              <a:t>Spreadsheet: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2400" u="sng">
                <a:solidFill>
                  <a:srgbClr val="FFFFFF"/>
                </a:solidFill>
                <a:hlinkClick r:id="rId3"/>
              </a:rPr>
              <a:t>https://docs.google.com/a/pdx.edu/spreadsheet/ccc?key=0ArLR9vgjIFHGdEpqZVF6TjY2MGF2ZFhTUk1vRUlDLWc&amp;usp=drive_web#gid=0</a:t>
            </a:r>
          </a:p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</a:rPr>
              <a:t>Visual analytics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2400" u="sng">
                <a:solidFill>
                  <a:srgbClr val="FFFFFF"/>
                </a:solidFill>
                <a:hlinkClick r:id="rId4"/>
              </a:rPr>
              <a:t>https://docs.google.com/a/pdx.edu/forms/d/11gqJZgfOTSuBC6O4ZvPk05gzvervjQfYdB0bhXgzctQ/viewanalytics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112825" y="846300"/>
            <a:ext cx="8627099" cy="707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3600">
                <a:solidFill>
                  <a:srgbClr val="FFFFFF"/>
                </a:solidFill>
              </a:rPr>
              <a:t>Google Forms: Strengths and Limitations</a:t>
            </a:r>
          </a:p>
        </p:txBody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457200" y="1825000"/>
            <a:ext cx="8282700" cy="4847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Strengths:</a:t>
            </a:r>
          </a:p>
          <a:p>
            <a:pPr marL="457200" lvl="0" indent="-3810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free</a:t>
            </a:r>
          </a:p>
          <a:p>
            <a:pPr marL="457200" lvl="0" indent="-3810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easy to administer survey</a:t>
            </a:r>
          </a:p>
          <a:p>
            <a:pPr marL="457200" lvl="0" indent="-3810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easy to get results</a:t>
            </a:r>
          </a:p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Weaknesses:</a:t>
            </a:r>
          </a:p>
          <a:p>
            <a:pPr marL="457200" lvl="0" indent="-3810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not all options for question format</a:t>
            </a:r>
          </a:p>
          <a:p>
            <a:pPr marL="457200" lvl="0" indent="-3810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2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some limitations in explanatory text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761D"/>
        </a:solid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457200" y="867487"/>
            <a:ext cx="7239000" cy="668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Key Scholars:</a:t>
            </a:r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190400" y="1535875"/>
            <a:ext cx="8604600" cy="532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-US" sz="1800">
                <a:solidFill>
                  <a:srgbClr val="FFFFFF"/>
                </a:solidFill>
              </a:rPr>
              <a:t>Fowler, F. J. (2009). </a:t>
            </a:r>
            <a:r>
              <a:rPr lang="en-US" sz="1800" i="1">
                <a:solidFill>
                  <a:srgbClr val="FFFFFF"/>
                </a:solidFill>
              </a:rPr>
              <a:t>Survey research methods</a:t>
            </a:r>
            <a:r>
              <a:rPr lang="en-US" sz="1800">
                <a:solidFill>
                  <a:srgbClr val="FFFFFF"/>
                </a:solidFill>
              </a:rPr>
              <a:t> (4th ed.). Thousand Oaks, Calif.; London: SAGE. Retrieved from http://srmo.sagepub.com/view/survey-research-methods/SAGE.xml</a:t>
            </a:r>
          </a:p>
          <a:p>
            <a:pPr marL="914400" lvl="0" indent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1800">
                <a:solidFill>
                  <a:srgbClr val="FFFFFF"/>
                </a:solidFill>
              </a:rPr>
              <a:t>Vogt calls it “a good beginning”</a:t>
            </a:r>
          </a:p>
          <a:p>
            <a:pPr marL="914400" lvl="0" indent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1800">
                <a:solidFill>
                  <a:srgbClr val="FFFFFF"/>
                </a:solidFill>
              </a:rPr>
              <a:t>Available as an ebook via PSU library</a:t>
            </a: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-US" sz="1800">
                <a:solidFill>
                  <a:srgbClr val="FFFFFF"/>
                </a:solidFill>
              </a:rPr>
              <a:t>Rea, L. M., &amp; Parker, R. A. (2013). </a:t>
            </a:r>
            <a:r>
              <a:rPr lang="en-US" sz="1800" i="1">
                <a:solidFill>
                  <a:srgbClr val="FFFFFF"/>
                </a:solidFill>
              </a:rPr>
              <a:t>Designing and conducting survey research: A comprehensive guide</a:t>
            </a:r>
            <a:r>
              <a:rPr lang="en-US" sz="1800">
                <a:solidFill>
                  <a:srgbClr val="FFFFFF"/>
                </a:solidFill>
              </a:rPr>
              <a:t> (3rd ed.). San Francisco, Calif.: Jossey-Bass. Retrieved from http://rbdigital.oneclickdigital.com</a:t>
            </a:r>
          </a:p>
          <a:p>
            <a:pPr marL="914400" lvl="0" indent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1800">
                <a:solidFill>
                  <a:srgbClr val="FFFFFF"/>
                </a:solidFill>
              </a:rPr>
              <a:t>Recommended by Dr. Moti Hara</a:t>
            </a:r>
          </a:p>
          <a:p>
            <a:pPr marL="914400" lvl="0" indent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1800">
                <a:solidFill>
                  <a:srgbClr val="FFFFFF"/>
                </a:solidFill>
              </a:rPr>
              <a:t>Available as an ebook via PSU library</a:t>
            </a:r>
          </a:p>
          <a:p>
            <a:pPr marL="457200" lvl="0" indent="-342900" rtl="0">
              <a:lnSpc>
                <a:spcPct val="115000"/>
              </a:lnSpc>
              <a:spcBef>
                <a:spcPts val="0"/>
              </a:spcBef>
              <a:buClr>
                <a:srgbClr val="000000"/>
              </a:buClr>
              <a:buSzPct val="100000"/>
              <a:buFont typeface="Arial"/>
              <a:buChar char="●"/>
            </a:pPr>
            <a:r>
              <a:rPr lang="en-US" sz="1800">
                <a:solidFill>
                  <a:srgbClr val="FFFFFF"/>
                </a:solidFill>
              </a:rPr>
              <a:t>Buchanan, E. A. &amp; Hvizdak, E. E. (2009). Online survey tools: Ethical and methodological concerns of human research ethics committees. </a:t>
            </a:r>
            <a:r>
              <a:rPr lang="en-US" sz="1800" i="1">
                <a:solidFill>
                  <a:srgbClr val="FFFFFF"/>
                </a:solidFill>
              </a:rPr>
              <a:t>Journal of Empirical Research on Human Research Ethics: An International Journal, 4</a:t>
            </a:r>
            <a:r>
              <a:rPr lang="en-US" sz="1800">
                <a:solidFill>
                  <a:srgbClr val="FFFFFF"/>
                </a:solidFill>
              </a:rPr>
              <a:t>(2), 37-48.</a:t>
            </a:r>
          </a:p>
          <a:p>
            <a:pPr>
              <a:spcBef>
                <a:spcPts val="0"/>
              </a:spcBef>
              <a:buNone/>
            </a:pPr>
            <a:endParaRPr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title"/>
          </p:nvPr>
        </p:nvSpPr>
        <p:spPr>
          <a:xfrm>
            <a:off x="327925" y="926750"/>
            <a:ext cx="8668800" cy="1297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Why and when to use surveys  </a:t>
            </a:r>
          </a:p>
        </p:txBody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68550" y="1654450"/>
            <a:ext cx="6502799" cy="2160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000">
                <a:solidFill>
                  <a:srgbClr val="FFFFFF"/>
                </a:solidFill>
              </a:rPr>
              <a:t>According to Vogt and colleagues (2012) </a:t>
            </a:r>
            <a:r>
              <a:rPr lang="en-US">
                <a:solidFill>
                  <a:srgbClr val="FFFFFF"/>
                </a:solidFill>
              </a:rPr>
              <a:t>“…surveys are probably the most commonly used research design in the social and behavioral sciences” 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1600">
                <a:solidFill>
                  <a:srgbClr val="FFFFFF"/>
                </a:solidFill>
              </a:rPr>
              <a:t>(p. 15).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1600">
              <a:solidFill>
                <a:srgbClr val="FFFFFF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-US">
                <a:solidFill>
                  <a:srgbClr val="FFFFFF"/>
                </a:solidFill>
              </a:rPr>
              <a:t>“The first question to ask when deciding whether a survey design is good for your study is simple: Can you learn what you want to know by asking people?” </a:t>
            </a:r>
            <a:r>
              <a:rPr lang="en-US" sz="1600">
                <a:solidFill>
                  <a:srgbClr val="FFFFFF"/>
                </a:solidFill>
              </a:rPr>
              <a:t>(p. 21).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600">
              <a:solidFill>
                <a:srgbClr val="FFFF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FFFFFF"/>
              </a:solidFill>
            </a:endParaRPr>
          </a:p>
        </p:txBody>
      </p:sp>
      <p:pic>
        <p:nvPicPr>
          <p:cNvPr id="33" name="Shape 3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6486525" y="1654450"/>
            <a:ext cx="2657475" cy="172402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327925" y="926750"/>
            <a:ext cx="8668800" cy="1297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</a:rPr>
              <a:t>Survey = type of research method used to gather information from a sample of individuals through their reactions to questions (Krathwohl, 2009)</a:t>
            </a:r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463825" y="2167175"/>
            <a:ext cx="8397000" cy="42915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</a:rPr>
              <a:t>In general, use when:</a:t>
            </a:r>
          </a:p>
          <a:p>
            <a:pPr marL="457200" lvl="0" indent="-3429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1800">
                <a:solidFill>
                  <a:srgbClr val="FFFFFF"/>
                </a:solidFill>
              </a:rPr>
              <a:t>brief answers to structured questions can yield you data</a:t>
            </a:r>
          </a:p>
          <a:p>
            <a:pPr marL="457200" lvl="0" indent="-3429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1800">
                <a:solidFill>
                  <a:srgbClr val="FFFFFF"/>
                </a:solidFill>
              </a:rPr>
              <a:t>can get reliable answers directly from individuals </a:t>
            </a:r>
          </a:p>
          <a:p>
            <a:pPr marL="457200" lvl="0" indent="-3429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1800">
                <a:solidFill>
                  <a:srgbClr val="FFFFFF"/>
                </a:solidFill>
              </a:rPr>
              <a:t>you anticipate a decent response rate and know how you’ll use the data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</a:rPr>
              <a:t>Three modes of gathering data:</a:t>
            </a:r>
          </a:p>
          <a:p>
            <a:pPr marL="457200" lvl="0" indent="-3429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1800">
                <a:solidFill>
                  <a:srgbClr val="FFFFFF"/>
                </a:solidFill>
              </a:rPr>
              <a:t>face-to-face (beneficial when individuals can’t read; can explain meaning of questions)</a:t>
            </a:r>
          </a:p>
          <a:p>
            <a:pPr marL="457200" lvl="0" indent="-3429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1800">
                <a:solidFill>
                  <a:srgbClr val="FFFFFF"/>
                </a:solidFill>
              </a:rPr>
              <a:t>telephone (beneficial when individuals are remote)</a:t>
            </a:r>
          </a:p>
          <a:p>
            <a:pPr marL="457200" lvl="0" indent="-3429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1800">
                <a:solidFill>
                  <a:srgbClr val="FFFFFF"/>
                </a:solidFill>
              </a:rPr>
              <a:t>self-administered (beneficial when time time and money is limited and identities of individuals are not an issue)</a:t>
            </a:r>
          </a:p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761D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883975"/>
            <a:ext cx="8168699" cy="7982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3000">
                <a:solidFill>
                  <a:srgbClr val="FFFFFF"/>
                </a:solidFill>
              </a:rPr>
              <a:t>Different survey types and designs:</a:t>
            </a:r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457200" y="1682275"/>
            <a:ext cx="8368499" cy="4619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</a:rPr>
              <a:t>1. cross-sectional- </a:t>
            </a:r>
            <a:r>
              <a:rPr lang="en-US" sz="1800">
                <a:solidFill>
                  <a:srgbClr val="FFFFFF"/>
                </a:solidFill>
              </a:rPr>
              <a:t>gather data at one point in time - use when only able to collect data at one time or comparing at specific time</a:t>
            </a:r>
          </a:p>
          <a:p>
            <a:pPr marL="457200" lvl="0" indent="-3810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2400">
                <a:solidFill>
                  <a:srgbClr val="FFFFFF"/>
                </a:solidFill>
              </a:rPr>
              <a:t>event-history design</a:t>
            </a:r>
            <a:r>
              <a:rPr lang="en-US" sz="1800">
                <a:solidFill>
                  <a:srgbClr val="FFFFFF"/>
                </a:solidFill>
              </a:rPr>
              <a:t>- data is retrospective as individuals are asked to recollect information from past 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</a:rPr>
              <a:t>2. longitudinal</a:t>
            </a:r>
            <a:r>
              <a:rPr lang="en-US" sz="1800">
                <a:solidFill>
                  <a:srgbClr val="FFFFFF"/>
                </a:solidFill>
              </a:rPr>
              <a:t>-gather data over a period of time</a:t>
            </a:r>
          </a:p>
          <a:p>
            <a:pPr marL="457200" lvl="0" indent="-3810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2400">
                <a:solidFill>
                  <a:srgbClr val="FFFFFF"/>
                </a:solidFill>
              </a:rPr>
              <a:t>cohort design</a:t>
            </a:r>
            <a:r>
              <a:rPr lang="en-US" sz="1800">
                <a:solidFill>
                  <a:srgbClr val="FFFFFF"/>
                </a:solidFill>
              </a:rPr>
              <a:t>- large population remains the same, but you use new samples over time</a:t>
            </a:r>
            <a:r>
              <a:rPr lang="en-US" sz="2400">
                <a:solidFill>
                  <a:srgbClr val="FFFFFF"/>
                </a:solidFill>
              </a:rPr>
              <a:t> </a:t>
            </a:r>
          </a:p>
          <a:p>
            <a:pPr marL="457200" lvl="0" indent="-381000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2400">
                <a:solidFill>
                  <a:srgbClr val="FFFFFF"/>
                </a:solidFill>
              </a:rPr>
              <a:t>panel design</a:t>
            </a:r>
            <a:r>
              <a:rPr lang="en-US" sz="1800">
                <a:solidFill>
                  <a:srgbClr val="FFFFFF"/>
                </a:solidFill>
              </a:rPr>
              <a:t>- populations stays the same and you want to measure changes</a:t>
            </a:r>
          </a:p>
          <a:p>
            <a:pPr marL="457200" lvl="0" indent="-38100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Char char="●"/>
            </a:pPr>
            <a:r>
              <a:rPr lang="en-US" sz="2400">
                <a:solidFill>
                  <a:srgbClr val="FFFFFF"/>
                </a:solidFill>
              </a:rPr>
              <a:t>trend design</a:t>
            </a:r>
            <a:r>
              <a:rPr lang="en-US" sz="1800">
                <a:solidFill>
                  <a:srgbClr val="FFFFFF"/>
                </a:solidFill>
              </a:rPr>
              <a:t>- focus on same population, but data can come from different studies to show evidence of a trend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457200" y="1243012"/>
            <a:ext cx="7239000" cy="668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Strengths/Limitations:	</a:t>
            </a:r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71825" y="2131550"/>
            <a:ext cx="4764599" cy="4548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solidFill>
                  <a:srgbClr val="FFFFFF"/>
                </a:solidFill>
              </a:rPr>
              <a:t>Considered within the context of the study and participants surveying.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Literacy of participants;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Need to explain meaning of questions;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Anonymity of participants;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Sample size, cost, time;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Accessibility to group.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</p:txBody>
      </p:sp>
      <p:pic>
        <p:nvPicPr>
          <p:cNvPr id="54" name="Shape 5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836400" y="2275450"/>
            <a:ext cx="4219575" cy="3267075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57200" y="846300"/>
            <a:ext cx="7239000" cy="736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Strengths:	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229100" y="1653900"/>
            <a:ext cx="8739000" cy="50900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2400">
                <a:solidFill>
                  <a:srgbClr val="FFFFFF"/>
                </a:solidFill>
              </a:rPr>
              <a:t>“Surveys are popular because they can be efficient, providing researchers with a great deal of evidence at a relatively small monetary cost” 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1400">
                <a:solidFill>
                  <a:srgbClr val="FFFFFF"/>
                </a:solidFill>
              </a:rPr>
              <a:t>(Vogt, et al., 2012, p. 15)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2400">
              <a:solidFill>
                <a:srgbClr val="FFFFFF"/>
              </a:solidFill>
            </a:endParaRP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Can obtain quantitative and qualitative data based on survey design;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Large sample size available efficiently;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Anonymity can be allowed;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Multiple means of administration;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Able to compare responses of various groups. 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457200" y="846297"/>
            <a:ext cx="7239000" cy="707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Limitations:	 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457200" y="1825000"/>
            <a:ext cx="8282700" cy="4847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The development of valid, clearly communicated questions is time consuming (questions may be too general or specific to obtain reliable data).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Participants may not answer honestly.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Data errors may exist due to non-responses, low response rates. 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Potentially unclear data because certain answers may be interpreted differently by participants i.e. “somewhat agree”.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-US" sz="2400">
                <a:solidFill>
                  <a:srgbClr val="FFFFFF"/>
                </a:solidFill>
              </a:rPr>
              <a:t>Customized surveys may have research bias.  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313425" y="846300"/>
            <a:ext cx="7382700" cy="707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Google Forms: Survey Results </a:t>
            </a:r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381975" y="1825000"/>
            <a:ext cx="8282700" cy="4847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Thank you for taking our survey!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/>
        </p:nvSpPr>
        <p:spPr>
          <a:xfrm>
            <a:off x="0" y="846300"/>
            <a:ext cx="9144000" cy="6011700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313425" y="846300"/>
            <a:ext cx="7382700" cy="7076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FFFFFF"/>
                </a:solidFill>
              </a:rPr>
              <a:t>Google Forms: Survey Results 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381975" y="1825000"/>
            <a:ext cx="8282700" cy="4847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83" name="Shape 8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438825" y="2609551"/>
            <a:ext cx="7966598" cy="295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Custom Them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734</Words>
  <Application>Microsoft Office PowerPoint</Application>
  <PresentationFormat>On-screen Show (4:3)</PresentationFormat>
  <Paragraphs>80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Custom Theme</vt:lpstr>
      <vt:lpstr>PowerPoint Presentation</vt:lpstr>
      <vt:lpstr>Why and when to use surveys  </vt:lpstr>
      <vt:lpstr>Survey = type of research method used to gather information from a sample of individuals through their reactions to questions (Krathwohl, 2009)</vt:lpstr>
      <vt:lpstr>Different survey types and designs:</vt:lpstr>
      <vt:lpstr>Strengths/Limitations: </vt:lpstr>
      <vt:lpstr>Strengths: </vt:lpstr>
      <vt:lpstr>Limitations:  </vt:lpstr>
      <vt:lpstr>Google Forms: Survey Results </vt:lpstr>
      <vt:lpstr>Google Forms: Survey Results </vt:lpstr>
      <vt:lpstr>Google Forms: Survey Results </vt:lpstr>
      <vt:lpstr>Google Forms: Survey Results </vt:lpstr>
      <vt:lpstr>Google Forms: Survey Results </vt:lpstr>
      <vt:lpstr>Google Forms: Survey Results </vt:lpstr>
      <vt:lpstr>Google Forms: Survey Results </vt:lpstr>
      <vt:lpstr>Google Forms: Strengths and Limitations</vt:lpstr>
      <vt:lpstr>Key Scholars: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Micki Caskey</dc:creator>
  <cp:lastModifiedBy>caskeym</cp:lastModifiedBy>
  <cp:revision>1</cp:revision>
  <dcterms:modified xsi:type="dcterms:W3CDTF">2014-05-18T22:33:58Z</dcterms:modified>
</cp:coreProperties>
</file>